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308" r:id="rId2"/>
    <p:sldId id="293" r:id="rId3"/>
    <p:sldId id="284" r:id="rId4"/>
    <p:sldId id="310" r:id="rId5"/>
    <p:sldId id="313" r:id="rId6"/>
    <p:sldId id="311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8B3F3-629D-40C9-9043-F58803DF339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506EC-E080-4B30-85E0-F1CA81070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2492896"/>
            <a:ext cx="74980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 Cyr" pitchFamily="18" charset="0"/>
              </a:rPr>
              <a:t>Итоги 2015/201</a:t>
            </a:r>
            <a:r>
              <a:rPr lang="ru-RU" sz="4000" b="1" dirty="0" smtClean="0"/>
              <a:t>6</a:t>
            </a:r>
            <a:r>
              <a:rPr lang="ru-RU" sz="4000" b="1" dirty="0" smtClean="0">
                <a:latin typeface="Times New Roman Cyr" pitchFamily="18" charset="0"/>
              </a:rPr>
              <a:t> учебного года</a:t>
            </a:r>
            <a:br>
              <a:rPr lang="ru-RU" sz="4000" b="1" dirty="0" smtClean="0">
                <a:latin typeface="Times New Roman Cyr" pitchFamily="18" charset="0"/>
              </a:rPr>
            </a:br>
            <a:r>
              <a:rPr lang="ru-RU" sz="4000" b="1" dirty="0" smtClean="0">
                <a:latin typeface="Times New Roman Cyr" pitchFamily="18" charset="0"/>
              </a:rPr>
              <a:t>и </a:t>
            </a:r>
            <a:br>
              <a:rPr lang="ru-RU" sz="4000" b="1" dirty="0" smtClean="0">
                <a:latin typeface="Times New Roman Cyr" pitchFamily="18" charset="0"/>
              </a:rPr>
            </a:br>
            <a:r>
              <a:rPr lang="ru-RU" sz="4000" b="1" dirty="0" smtClean="0">
                <a:latin typeface="Times New Roman Cyr" pitchFamily="18" charset="0"/>
              </a:rPr>
              <a:t>задачи на 201</a:t>
            </a:r>
            <a:r>
              <a:rPr lang="ru-RU" sz="4000" b="1" dirty="0" smtClean="0"/>
              <a:t>6</a:t>
            </a:r>
            <a:r>
              <a:rPr lang="ru-RU" sz="4000" b="1" dirty="0" smtClean="0">
                <a:latin typeface="Times New Roman Cyr" pitchFamily="18" charset="0"/>
              </a:rPr>
              <a:t>/2017 учебный год по совершенствованию </a:t>
            </a:r>
            <a:br>
              <a:rPr lang="ru-RU" sz="4000" b="1" dirty="0" smtClean="0">
                <a:latin typeface="Times New Roman Cyr" pitchFamily="18" charset="0"/>
              </a:rPr>
            </a:br>
            <a:r>
              <a:rPr lang="ru-RU" sz="4000" b="1" dirty="0" smtClean="0">
                <a:latin typeface="Times New Roman Cyr" pitchFamily="18" charset="0"/>
              </a:rPr>
              <a:t>учебной </a:t>
            </a:r>
            <a:br>
              <a:rPr lang="ru-RU" sz="4000" b="1" dirty="0" smtClean="0">
                <a:latin typeface="Times New Roman Cyr" pitchFamily="18" charset="0"/>
              </a:rPr>
            </a:br>
            <a:r>
              <a:rPr lang="ru-RU" sz="4000" b="1" dirty="0" smtClean="0">
                <a:latin typeface="Times New Roman Cyr" pitchFamily="18" charset="0"/>
              </a:rPr>
              <a:t>и воспитательной </a:t>
            </a:r>
            <a:br>
              <a:rPr lang="ru-RU" sz="4000" b="1" dirty="0" smtClean="0">
                <a:latin typeface="Times New Roman Cyr" pitchFamily="18" charset="0"/>
              </a:rPr>
            </a:br>
            <a:r>
              <a:rPr lang="ru-RU" sz="4000" b="1" dirty="0" smtClean="0">
                <a:latin typeface="Times New Roman Cyr" pitchFamily="18" charset="0"/>
              </a:rPr>
              <a:t>работы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49808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Методический Совет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Проведено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4 заседаний МС из них: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- 3 выездных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- 3 расширенных, с приглашением заведующих выпускающими кафедрами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7 заседаний бюро МС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В отчетном году работа Методического совета</a:t>
            </a:r>
            <a:br>
              <a:rPr lang="ru-RU" sz="2700" b="1" dirty="0" smtClean="0"/>
            </a:br>
            <a:r>
              <a:rPr lang="ru-RU" sz="2700" b="1" dirty="0" smtClean="0"/>
              <a:t> была направлена 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196752"/>
            <a:ext cx="8064896" cy="633645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1400" b="1" dirty="0" smtClean="0"/>
              <a:t>1. Совершенствование учебно-методического обеспечения образовательного процесса в связи с переходом на новый стандарт ФГОС 3+ (ВО).</a:t>
            </a:r>
          </a:p>
          <a:p>
            <a:pPr algn="just">
              <a:defRPr/>
            </a:pPr>
            <a:r>
              <a:rPr lang="ru-RU" sz="1400" b="1" dirty="0" smtClean="0"/>
              <a:t>2. Разработка методических рекомендаций по формированию компетенций и их документального оформления: новые формы ОПОП, РПД,ФОС , ИГА и др.</a:t>
            </a:r>
          </a:p>
          <a:p>
            <a:pPr algn="just">
              <a:defRPr/>
            </a:pPr>
            <a:r>
              <a:rPr lang="ru-RU" sz="1400" b="1" dirty="0" smtClean="0"/>
              <a:t>3. Совместно с отделом качества и учебно-методическим управлением работа по подготовке документов и исправлению недостатков в связи с внеплановой лицензионной проверкой </a:t>
            </a:r>
            <a:r>
              <a:rPr lang="ru-RU" sz="1400" b="1" dirty="0" err="1" smtClean="0"/>
              <a:t>Рособрнадзора</a:t>
            </a:r>
            <a:r>
              <a:rPr lang="ru-RU" sz="1400" b="1" dirty="0" smtClean="0"/>
              <a:t>.</a:t>
            </a:r>
          </a:p>
          <a:p>
            <a:pPr algn="just">
              <a:defRPr/>
            </a:pPr>
            <a:r>
              <a:rPr lang="ru-RU" sz="1400" b="1" dirty="0" smtClean="0"/>
              <a:t>4.Совершенствование образовательной деятельности - внедрение в учебный процесс современных инновационных технологий обучения с использованием электронных и информационно-методических материалов, в том числе технологий дистанционного обучения, разработка и внедрение новых методик их применения в преподавании конкретных дисциплин. </a:t>
            </a:r>
          </a:p>
          <a:p>
            <a:pPr algn="just">
              <a:defRPr/>
            </a:pPr>
            <a:r>
              <a:rPr lang="ru-RU" sz="1400" b="1" dirty="0" smtClean="0"/>
              <a:t>5. Нормативно-методическая деятельность - ознакомление факультетов и кафедр нормативно-правовой документацией Министерства образования и науки РФ и УМО;  разработка нормативных документов по образовательной деятельности  и учебно-методической работе  (правил, положений и др.). </a:t>
            </a:r>
          </a:p>
          <a:p>
            <a:pPr algn="just">
              <a:defRPr/>
            </a:pPr>
            <a:r>
              <a:rPr lang="ru-RU" sz="1400" b="1" dirty="0" smtClean="0"/>
              <a:t>6. Повышение квалификации и аттестации научно-педагогических работников (экспертиза учебно-методической деятельности претендентов на присвоение ученых званий профессора, доцента; методическая экспертиза учебников и учебных пособий, разработанных преподавателями университета; организация и  координация процесса повышения квалификации профессорско-преподавательского состава и сотрудников университета). </a:t>
            </a:r>
          </a:p>
          <a:p>
            <a:pPr algn="just">
              <a:defRPr/>
            </a:pPr>
            <a:r>
              <a:rPr lang="ru-RU" sz="1400" b="1" dirty="0" smtClean="0"/>
              <a:t>7. Работа с органами профильных министерств, Ассоциацией аграрного образования, международными партнерами в рамках проекта ТЕМПУС.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Разработаны и изданы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 2" pitchFamily="18" charset="2"/>
              <a:buAutoNum type="arabicPeriod"/>
            </a:pPr>
            <a:r>
              <a:rPr lang="ru-RU" dirty="0" smtClean="0"/>
              <a:t>Методические рекомендации о формировании </a:t>
            </a:r>
            <a:r>
              <a:rPr lang="ru-RU" dirty="0" err="1" smtClean="0"/>
              <a:t>Портфолио</a:t>
            </a:r>
            <a:r>
              <a:rPr lang="ru-RU" dirty="0" smtClean="0"/>
              <a:t> студента Казанского ГАУ.</a:t>
            </a:r>
          </a:p>
          <a:p>
            <a:pPr>
              <a:buFont typeface="Wingdings 2" pitchFamily="18" charset="2"/>
              <a:buAutoNum type="arabicPeriod"/>
            </a:pPr>
            <a:r>
              <a:rPr lang="ru-RU" dirty="0" smtClean="0"/>
              <a:t>Методические рекомендации О порядке применения электронного обучения, дистанционных образовательных технологий при реализации образовательных программ или их частей в Казанском ГАУ</a:t>
            </a:r>
          </a:p>
          <a:p>
            <a:pPr>
              <a:buNone/>
            </a:pPr>
            <a:r>
              <a:rPr lang="ru-RU" dirty="0" smtClean="0"/>
              <a:t>3. Монография «Трудоустройство выпускников аграрных вузов: проблемы, успешный опыт и практические решения. (на примере Республики Татарстан)»</a:t>
            </a:r>
          </a:p>
          <a:p>
            <a:pPr>
              <a:buNone/>
            </a:pPr>
            <a:r>
              <a:rPr lang="ru-RU" dirty="0" smtClean="0"/>
              <a:t>4.   Стратегия развития аграрного образования РФ (в составе рабочей группы </a:t>
            </a:r>
            <a:r>
              <a:rPr lang="ru-RU" dirty="0" err="1" smtClean="0"/>
              <a:t>Ф.Т.Нежметдинова</a:t>
            </a:r>
            <a:r>
              <a:rPr lang="ru-RU" dirty="0" smtClean="0"/>
              <a:t>). </a:t>
            </a:r>
            <a:endParaRPr lang="ru-RU" dirty="0"/>
          </a:p>
        </p:txBody>
      </p:sp>
      <p:pic>
        <p:nvPicPr>
          <p:cNvPr id="1026" name="Picture 2" descr="C:\Users\Filo4\Desktop\фотография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2490082"/>
            <a:ext cx="3657600" cy="2731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/>
              <a:t>Работа членов методического совета (</a:t>
            </a:r>
            <a:r>
              <a:rPr lang="ru-RU" sz="1400" b="1" dirty="0" err="1" smtClean="0"/>
              <a:t>Л.М.Тинчуриной</a:t>
            </a:r>
            <a:r>
              <a:rPr lang="ru-RU" sz="1400" b="1" dirty="0" smtClean="0"/>
              <a:t>, А.Р.Валиева, Б.Г.  </a:t>
            </a:r>
            <a:r>
              <a:rPr lang="ru-RU" sz="1400" b="1" dirty="0" err="1" smtClean="0"/>
              <a:t>Зиганшина</a:t>
            </a:r>
            <a:r>
              <a:rPr lang="ru-RU" sz="1400" b="1" dirty="0" smtClean="0"/>
              <a:t> , Ф.Т. </a:t>
            </a:r>
            <a:r>
              <a:rPr lang="ru-RU" sz="1400" b="1" dirty="0" err="1" smtClean="0"/>
              <a:t>Нежметдиновой</a:t>
            </a:r>
            <a:r>
              <a:rPr lang="ru-RU" sz="1400" b="1" dirty="0" smtClean="0"/>
              <a:t>  и др.)</a:t>
            </a:r>
            <a:br>
              <a:rPr lang="ru-RU" sz="1400" b="1" dirty="0" smtClean="0"/>
            </a:br>
            <a:r>
              <a:rPr lang="ru-RU" sz="1400" b="1" dirty="0" smtClean="0"/>
              <a:t> по формированию института профессионально-общественной аккредитации  программ сельскохозяйственного профиля в рамка международного проекта </a:t>
            </a:r>
            <a:br>
              <a:rPr lang="ru-RU" sz="1400" b="1" dirty="0" smtClean="0"/>
            </a:br>
            <a:r>
              <a:rPr lang="en-GB" sz="1400" b="1" dirty="0" smtClean="0"/>
              <a:t>Project No. – 543902-TEMPUS-1-2013-SK-TEMPUS-SMGR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GB" sz="1400" b="1" dirty="0" smtClean="0"/>
              <a:t>Development of Public Accreditation of Agricultural Programs in Russia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b="1" dirty="0" smtClean="0"/>
              <a:t>Осуществлялась следующая работа:</a:t>
            </a:r>
          </a:p>
          <a:p>
            <a:pPr marL="457200" indent="-457200" algn="just">
              <a:buFont typeface="Wingdings 2" pitchFamily="18" charset="2"/>
              <a:buAutoNum type="arabicPeriod"/>
              <a:defRPr/>
            </a:pPr>
            <a:r>
              <a:rPr lang="ru-RU" b="1" dirty="0" smtClean="0"/>
              <a:t>Академические обмены и повышение квалификации (Россия, Эстония, Литва, Словакия, Испания).</a:t>
            </a:r>
          </a:p>
          <a:p>
            <a:pPr marL="457200" indent="-457200" algn="just">
              <a:buFont typeface="Wingdings 2" pitchFamily="18" charset="2"/>
              <a:buAutoNum type="arabicPeriod"/>
              <a:defRPr/>
            </a:pPr>
            <a:r>
              <a:rPr lang="ru-RU" b="1" dirty="0" smtClean="0"/>
              <a:t>Участие в конференциях, организация и проведение рабочих визитов в г.Казани.</a:t>
            </a:r>
          </a:p>
          <a:p>
            <a:pPr marL="457200" indent="-457200" algn="just">
              <a:buFont typeface="Wingdings 2" pitchFamily="18" charset="2"/>
              <a:buAutoNum type="arabicPeriod"/>
              <a:defRPr/>
            </a:pPr>
            <a:r>
              <a:rPr lang="ru-RU" b="1" dirty="0" smtClean="0"/>
              <a:t>Научно-аналитическая работа и публикации в России и за рубежом: 2-х монографий и 5 статей.</a:t>
            </a:r>
          </a:p>
          <a:p>
            <a:pPr marL="457200" indent="-457200" algn="just">
              <a:buFont typeface="Wingdings 2" pitchFamily="18" charset="2"/>
              <a:buAutoNum type="arabicPeriod"/>
              <a:defRPr/>
            </a:pPr>
            <a:r>
              <a:rPr lang="ru-RU" b="1" dirty="0" smtClean="0"/>
              <a:t>Разработка и обсуждение  «Положения о профессионально-общественной аккредитации  программ сельскохозяйственного профиля в РФ» и Стандарты и критерии по профессионально-общественной аккредитации  программ сельскохозяйственного профиля в РФ»..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Организованы и проведены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Анализ и оценка состояния готовности работы кафедр к 2016-20167учебному году.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Обсуждение и аттестация работы сотрудников Казанского ГАУ в соответствии с Перечнем показателей и критериев оценки (в баллах) результатов научно-исследовательской, инновационной, учебно-методической и воспитательной работ сотрудников Казанского ГАУ  за 2015 календарный год.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Повышение квалификации сотрудников агрономического факультета и института экономики Казанского ГАУ по программе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200" b="1" dirty="0" smtClean="0"/>
              <a:t>ИННОВАЦИОННО-ОБРАЗОВАТЕЛЬНЫЕ  ТЕХНОЛОГИИ  В ОРГАНИЗАЦИИ  И ОБЕСПЕЧЕНИИ УЧЕБНОГО ПРОЦЕССА В СООТВЕТСТВИИ С ТРЕБОВАНИЯМИ  КОМПЕТЕНТНОСТНОГО ПОДХОДА (С ИСПОЛЬЗОВАНИЕМ СИСТЕМЫ «</a:t>
            </a:r>
            <a:r>
              <a:rPr lang="en-US" sz="1200" b="1" dirty="0" smtClean="0"/>
              <a:t>MOODLE</a:t>
            </a:r>
            <a:r>
              <a:rPr lang="ru-RU" sz="1200" b="1" dirty="0" smtClean="0"/>
              <a:t>»)» (28 человек)</a:t>
            </a:r>
            <a:endParaRPr lang="ru-RU" sz="12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4. Конкурс на лучшее учебно-методическое пособие </a:t>
            </a:r>
            <a:r>
              <a:rPr lang="ru-RU" sz="1800" smtClean="0">
                <a:solidFill>
                  <a:schemeClr val="accent1">
                    <a:lumMod val="50000"/>
                  </a:schemeClr>
                </a:solidFill>
              </a:rPr>
              <a:t>в 2015-2016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учебном году.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499</TotalTime>
  <Words>497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Итоги 2015/2016 учебного года и  задачи на 2016/2017 учебный год по совершенствованию  учебной  и воспитательной  работы</vt:lpstr>
      <vt:lpstr>Методический Совет</vt:lpstr>
      <vt:lpstr>Проведено</vt:lpstr>
      <vt:lpstr>  В отчетном году работа Методического совета  была направлена на:  </vt:lpstr>
      <vt:lpstr>Разработаны и изданы</vt:lpstr>
      <vt:lpstr>Работа членов методического совета (Л.М.Тинчуриной, А.Р.Валиева, Б.Г.  Зиганшина , Ф.Т. Нежметдиновой  и др.)  по формированию института профессионально-общественной аккредитации  программ сельскохозяйственного профиля в рамка международного проекта  Project No. – 543902-TEMPUS-1-2013-SK-TEMPUS-SMGR Development of Public Accreditation of Agricultural Programs in Russia</vt:lpstr>
      <vt:lpstr>Организованы и проведены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Filo4</dc:creator>
  <cp:lastModifiedBy>админ</cp:lastModifiedBy>
  <cp:revision>115</cp:revision>
  <dcterms:modified xsi:type="dcterms:W3CDTF">2016-10-12T05:47:10Z</dcterms:modified>
</cp:coreProperties>
</file>