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>
        <p:scale>
          <a:sx n="92" d="100"/>
          <a:sy n="92" d="100"/>
        </p:scale>
        <p:origin x="10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dPt>
            <c:idx val="0"/>
            <c:bubble3D val="0"/>
            <c:spPr>
              <a:solidFill>
                <a:srgbClr val="588838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68A242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90BB7A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BDD4B4"/>
              </a:solidFill>
              <a:ln>
                <a:noFill/>
              </a:ln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Южная Америка</c:v>
                </c:pt>
                <c:pt idx="1">
                  <c:v>США и Канада</c:v>
                </c:pt>
                <c:pt idx="2">
                  <c:v>Австралия</c:v>
                </c:pt>
                <c:pt idx="3">
                  <c:v>Остальные страны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47</c:v>
                </c:pt>
                <c:pt idx="1">
                  <c:v>40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62728400133672202"/>
          <c:y val="4.9480288745347198E-2"/>
        </c:manualLayout>
      </c:layout>
      <c:overlay val="0"/>
      <c:spPr>
        <a:noFill/>
        <a:ln>
          <a:noFill/>
        </a:ln>
      </c:spPr>
    </c:legend>
    <c:plotVisOnly val="1"/>
    <c:dispBlanksAs val="zero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Рисунок 17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/ag/ca/6c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"/>
          <p:cNvPicPr/>
          <p:nvPr/>
        </p:nvPicPr>
        <p:blipFill>
          <a:blip r:embed="rId3"/>
          <a:stretch/>
        </p:blipFill>
        <p:spPr>
          <a:xfrm>
            <a:off x="623880" y="274680"/>
            <a:ext cx="1165320" cy="105264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524160" y="5859360"/>
            <a:ext cx="479196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Орлова Л.В.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3B383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Президент НП «НДСЗ»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91240" y="1485720"/>
            <a:ext cx="6827400" cy="417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Развитие почвозащитного и ресурсосберегающего земледелия. Новые возможности в связи с реализацией Парижского климатического соглашения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473840" y="303120"/>
            <a:ext cx="103330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ПОЧВОЗАЩИТНОЕ И РЕСУРСОСБЕРЕГАЮЩЕЕ ЗЕМЛЕДЕЛИЕ В МИРЕ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21480" y="1647000"/>
            <a:ext cx="5077080" cy="441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данным ФАО, за последние 10 лет количество территорий под ПРЗ выросло в два раза (на 100 млн га) и достигло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205 млн га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Первое место по распространенности занимают страны Южной и Северной Америки, однако наибольшие темпы роста за последние 10 лет приходятся на страны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Европы и Азии и составляют 400-600%.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pic>
        <p:nvPicPr>
          <p:cNvPr id="280" name="Рисунок 279"/>
          <p:cNvPicPr/>
          <p:nvPr/>
        </p:nvPicPr>
        <p:blipFill>
          <a:blip r:embed="rId3"/>
          <a:stretch/>
        </p:blipFill>
        <p:spPr>
          <a:xfrm>
            <a:off x="5995800" y="1512000"/>
            <a:ext cx="5522760" cy="331308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6120000" y="5112000"/>
            <a:ext cx="5830560" cy="156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Площади под ПРЗ в странах Европы: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2009 год: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1,7 млн 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2019: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12,1 млн га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835560" y="2952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Государственная политика в области ПРЗ на примере Китая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609480" y="857520"/>
            <a:ext cx="10971000" cy="546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ПРЗ фигурирует в основополагающих правительственных документах и указах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2002 год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программа Министерства сельского хозяйства по широкомасштабному внедрению практик ПРЗ в северных провинциях Китая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2009-2015 гг. 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исследования практик ПРЗ в рамках национальной программы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2020-2025 гг. 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национальная программа по переходу регионов с черноземными почвами к технологиям ПРЗ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Регулярное субсидирование фермеров при покупке оборудования ПРЗ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Picture 3"/>
          <p:cNvPicPr/>
          <p:nvPr/>
        </p:nvPicPr>
        <p:blipFill>
          <a:blip r:embed="rId2"/>
          <a:stretch/>
        </p:blipFill>
        <p:spPr>
          <a:xfrm>
            <a:off x="144000" y="198360"/>
            <a:ext cx="815040" cy="73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1662350" y="274680"/>
            <a:ext cx="8422560" cy="730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Площади под ПРЗ на 2018-2019 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(Источник: FAO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AquaStat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</a:t>
            </a:r>
            <a:r>
              <a:rPr lang="ru-RU" sz="2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3"/>
              </a:rPr>
              <a:t>www.fao/ag/ca/6c.html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&amp; другие базы данных)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Table 5"/>
          <p:cNvGraphicFramePr/>
          <p:nvPr>
            <p:extLst>
              <p:ext uri="{D42A27DB-BD31-4B8C-83A1-F6EECF244321}">
                <p14:modId xmlns:p14="http://schemas.microsoft.com/office/powerpoint/2010/main" val="236558714"/>
              </p:ext>
            </p:extLst>
          </p:nvPr>
        </p:nvGraphicFramePr>
        <p:xfrm>
          <a:off x="1731830" y="1365578"/>
          <a:ext cx="8353080" cy="4996200"/>
        </p:xfrm>
        <a:graphic>
          <a:graphicData uri="http://schemas.openxmlformats.org/drawingml/2006/table">
            <a:tbl>
              <a:tblPr/>
              <a:tblGrid>
                <a:gridCol w="2363400"/>
                <a:gridCol w="1766520"/>
                <a:gridCol w="2539080"/>
                <a:gridCol w="1684080"/>
              </a:tblGrid>
              <a:tr h="134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Континент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Площадь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(млн. га)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Доля  от всех территорий под ПРЗ в мире (%)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Доля от всех пахотных земель  (%)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4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Южная Америка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83.0 (49.6)*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40.5 (67.3)#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68.7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4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Северная Америка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65.9 (40.0)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32.1 (64.7)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33.6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4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Австралия и Новая Зеландия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23.3 (12.2)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11.4 (91.0)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74.0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143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Азия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Россия и Украина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Европа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Африка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17.9 (2.6)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6.9 (0.1)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5.2 (1.6)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2.7 (0.5)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8.7 (588.5)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3.4(6800.0)  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2.5 (225.0)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1.3 (440.0)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4.5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5.2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956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Итого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205.0 (107)*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 )* 2008/9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50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lain" startAt="100"/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(92.4)#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 )# % изменения с 2008/09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14.7 (7.4)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% всех </a:t>
                      </a: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пахтных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земель в мире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408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2225520" y="322920"/>
            <a:ext cx="7365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ПОЧВЕННЫЙ УГЛЕРОД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269360" y="973440"/>
            <a:ext cx="9533160" cy="81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сельское хозяйство приходится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 30%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всех выбросов в атмосферу парниковых газов. Освобождение СО2 вследствие микробного окисления органических веществ при  вспашке почвы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80%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выше по сравнению с прямым посевом.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586520" y="1995120"/>
            <a:ext cx="5642280" cy="398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В результате увеличения объема парниковых газов, доля СО2 в атмосфере постоянно растет и достигает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400 мд.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(предел – 350 мд.)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Мировой почвенный покров потерял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136 Гт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углерода с момента начала индустриальной революции, расчистки земель и их культивации.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 почв планеты колоссальный потенциал сохранения углерода: в верхнем слое почвы толщиной тридцать сантиметров содержится примерно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700 Гт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углерода, в метровом слое - около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1500 Гт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Почвенный углерод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– это основа всех физических, химических и биологических процессов в почве, является регулятором качества сельхозпродукции, плодородия почв и урожайности.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Picture 5"/>
          <p:cNvPicPr/>
          <p:nvPr/>
        </p:nvPicPr>
        <p:blipFill>
          <a:blip r:embed="rId3"/>
          <a:stretch/>
        </p:blipFill>
        <p:spPr>
          <a:xfrm>
            <a:off x="7876800" y="1979280"/>
            <a:ext cx="3251520" cy="433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0" name="CustomShape 4"/>
          <p:cNvSpPr/>
          <p:nvPr/>
        </p:nvSpPr>
        <p:spPr>
          <a:xfrm>
            <a:off x="935280" y="2062800"/>
            <a:ext cx="523800" cy="523800"/>
          </a:xfrm>
          <a:prstGeom prst="ellipse">
            <a:avLst/>
          </a:prstGeom>
          <a:solidFill>
            <a:srgbClr val="9ED04D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5"/>
          <p:cNvSpPr/>
          <p:nvPr/>
        </p:nvSpPr>
        <p:spPr>
          <a:xfrm>
            <a:off x="919800" y="3066480"/>
            <a:ext cx="523800" cy="523800"/>
          </a:xfrm>
          <a:prstGeom prst="ellipse">
            <a:avLst/>
          </a:prstGeom>
          <a:solidFill>
            <a:srgbClr val="9ED04D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6"/>
          <p:cNvSpPr/>
          <p:nvPr/>
        </p:nvSpPr>
        <p:spPr>
          <a:xfrm>
            <a:off x="935280" y="4122720"/>
            <a:ext cx="523800" cy="523800"/>
          </a:xfrm>
          <a:prstGeom prst="ellipse">
            <a:avLst/>
          </a:prstGeom>
          <a:solidFill>
            <a:srgbClr val="9ED04D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7"/>
          <p:cNvSpPr/>
          <p:nvPr/>
        </p:nvSpPr>
        <p:spPr>
          <a:xfrm>
            <a:off x="935280" y="5270760"/>
            <a:ext cx="523800" cy="523800"/>
          </a:xfrm>
          <a:prstGeom prst="ellipse">
            <a:avLst/>
          </a:prstGeom>
          <a:solidFill>
            <a:srgbClr val="9ED04D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/>
          <p:cNvPicPr/>
          <p:nvPr/>
        </p:nvPicPr>
        <p:blipFill>
          <a:blip r:embed="rId2"/>
          <a:srcRect l="23838" r="23757"/>
          <a:stretch/>
        </p:blipFill>
        <p:spPr>
          <a:xfrm>
            <a:off x="211680" y="1940040"/>
            <a:ext cx="2218320" cy="317556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1590480" y="501120"/>
            <a:ext cx="83246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ПАРИЖСКОЕ КЛИМАТИЧЕСКОЕ СОГЛАШЕНИЕ (2015)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384720" y="1701720"/>
            <a:ext cx="7724520" cy="138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38040" indent="-33624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194 из 197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стран подписали,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187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страны уже ратифицировали.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РФ приняла ПКС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23.09.2019 г.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384720" y="3090600"/>
            <a:ext cx="8140680" cy="15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«Закон о регулировании парниковых газов»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Проект «Стратегии долгосрочного развития России с низким уровнем выбросов парниковых газов до 2050 года»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Проект Федерального закона «Об ограничении выбросов парниковых газов»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Создается экономический механизм финансирования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проектов поглощения СО2.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6240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Национальный проект «Экология» (2019-2024)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Picture 3"/>
          <p:cNvPicPr/>
          <p:nvPr/>
        </p:nvPicPr>
        <p:blipFill>
          <a:blip r:embed="rId3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86120" y="1607760"/>
            <a:ext cx="609408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В США, Бразилии, Канаде и ряде других стран создаются рынки торговли углеродными квотами и реализуются программы, в рамках которых фермеры получают компенсационные выплаты за использование технологий почвозащитного и ресурсосберегающего земледелия при доказанном снижении парниковых выбросов.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По предварительным оценкам, стоимость рынка углеродных квот только в США составляет 5,3 миллиарда долларов.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Кроме того, такие крупные международные компании, как Bayer, McDonalds, Cargill, Target организуют собственные проекты для распространения почвосберегающих технологий и снижения парниковых выбросов.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2266560" y="431640"/>
            <a:ext cx="7365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АГРАРНЫЕ КАРБОНОВЫЕ РЫНКИ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7134120" y="1607760"/>
            <a:ext cx="4604760" cy="173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По оценкам экспертов почвы могут депонировать от 1 до 5 тонн СО2 с гектара в год.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Цена варьируется от 15 до 40 долларов за тонну на государственных рынках и  от 2 до 140 на добровольных.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Рисунок 1"/>
          <p:cNvPicPr/>
          <p:nvPr/>
        </p:nvPicPr>
        <p:blipFill>
          <a:blip r:embed="rId3"/>
          <a:stretch/>
        </p:blipFill>
        <p:spPr>
          <a:xfrm>
            <a:off x="7455600" y="3621960"/>
            <a:ext cx="3961800" cy="261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87640" y="79200"/>
            <a:ext cx="11516400" cy="115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Системы торговли эмиссионными квотами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5" name="Table 2"/>
          <p:cNvGraphicFramePr/>
          <p:nvPr>
            <p:extLst>
              <p:ext uri="{D42A27DB-BD31-4B8C-83A1-F6EECF244321}">
                <p14:modId xmlns:p14="http://schemas.microsoft.com/office/powerpoint/2010/main" val="2698765665"/>
              </p:ext>
            </p:extLst>
          </p:nvPr>
        </p:nvGraphicFramePr>
        <p:xfrm>
          <a:off x="165600" y="862560"/>
          <a:ext cx="11876400" cy="5289120"/>
        </p:xfrm>
        <a:graphic>
          <a:graphicData uri="http://schemas.openxmlformats.org/drawingml/2006/table">
            <a:tbl>
              <a:tblPr/>
              <a:tblGrid>
                <a:gridCol w="3725640"/>
                <a:gridCol w="3995640"/>
                <a:gridCol w="4155120"/>
              </a:tblGrid>
              <a:tr h="799920">
                <a:tc>
                  <a:txBody>
                    <a:bodyPr/>
                    <a:lstStyle/>
                    <a:p>
                      <a:pPr marL="100440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Облигатные рынки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24000">
                        <a:lnSpc>
                          <a:spcPct val="100000"/>
                        </a:lnSpc>
                      </a:pPr>
                      <a:r>
                        <a:rPr lang="ru-RU" sz="24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Добровольные рынки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141200" indent="-6307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Корпоративные</a:t>
                      </a:r>
                      <a:endParaRPr lang="ru-RU" sz="2400" b="1" strike="noStrike" spc="-1" baseline="0" dirty="0" smtClean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  <a:p>
                      <a:pPr marL="1141200" indent="-630720"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программы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A58"/>
                    </a:solidFill>
                  </a:tcPr>
                </a:tc>
              </a:tr>
              <a:tr h="4466160"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Имеют законодательную базу и функционируют на уровне регионов (Европейский союз), стран (Швейцария) и областей и штатов (Калифорния).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Покупатели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: Крупные предприятия, обязанные по закону сократить объемы выбросов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Цена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: $20 - $100+ за тонну  CO2e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Риски: Политическая нестабильность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Как правило регулируются через посредника — регистрационное агентство (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Climate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Action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Reserve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Verra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(VCS),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Gold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Standard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Покупатели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: любые компании, НКО и другие лица, которые приобретают кредиты на добровольной основе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Цена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: $1 - $40+ за тонну  CO2e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Риски: Поиск покупателей, нестабильность цен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Инвестиции частных компаний в проекты по снижению парниковых выбросов.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9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9120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Снижение выбросов, связанное с этим проектом, может учитываться при расчете парниковой нагрузки для данной компании.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9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69120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Gold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Standard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Carbon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Accounting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и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Insetting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Framework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pic>
        <p:nvPicPr>
          <p:cNvPr id="306" name="Picture 3"/>
          <p:cNvPicPr/>
          <p:nvPr/>
        </p:nvPicPr>
        <p:blipFill>
          <a:blip r:embed="rId2"/>
          <a:stretch/>
        </p:blipFill>
        <p:spPr>
          <a:xfrm>
            <a:off x="221400" y="7920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01273" y="6317673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</a:t>
            </a:r>
            <a:r>
              <a:rPr lang="en-US" dirty="0" err="1" smtClean="0"/>
              <a:t>Viresco</a:t>
            </a:r>
            <a:r>
              <a:rPr lang="en-US" dirty="0" smtClean="0"/>
              <a:t> Solutions, </a:t>
            </a:r>
            <a:r>
              <a:rPr lang="ru-RU" dirty="0" smtClean="0"/>
              <a:t>Канада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745560" y="1902240"/>
            <a:ext cx="544608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В июле 2020 года компания Bayer запустила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программу для поощрения сельхозпроизводителей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использующих технологии ПРЗ для секвестрации углерода почвой и снижения выбросов парниковых газов.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Программа запланирована на 2010-2021 год и подразуемывает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экономическую и технологическую поддержку фермеров Бразилии и США,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которые смогут подтвердить секвестрацию почвенного углерода с помощью практик ПРЗ. В дальнейшем планируется продление программы.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8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1440000" y="575280"/>
            <a:ext cx="105836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Программа Bayer по поощрению фермеров, использующих технологии ПРЗ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7134120" y="1607760"/>
            <a:ext cx="4604760" cy="173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Рисунок 310"/>
          <p:cNvPicPr/>
          <p:nvPr/>
        </p:nvPicPr>
        <p:blipFill>
          <a:blip r:embed="rId3"/>
          <a:stretch/>
        </p:blipFill>
        <p:spPr>
          <a:xfrm>
            <a:off x="7632000" y="1668240"/>
            <a:ext cx="3547080" cy="257940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6624000" y="4104000"/>
            <a:ext cx="5255640" cy="24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В свою очередь компания будет получать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углеродные кредиты для достижения целей «Углеродной инициативы»,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в рамках которой компания взяла на себя обязательства снизить углеродные выбросы на 30% к 2030-му году.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-504000" y="15192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Формирование углеродных квот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321480" y="1368000"/>
            <a:ext cx="7525080" cy="46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Углеродные квоты (или кредиты) могут создаваться в соответствии с тремя принципами: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1)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Квоты оптимизации: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при снижении выбросов за счет внедрения новых экологических видов производства.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2)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Квоты сокращения энергозатрат: 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сокращении энергозатрат на базовые производственные процессы.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3)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Квоты секвестрации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при секвестрации углерода из атмосферу.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Именно к третьему типу квот относятся технологии ПРЗ 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 потенциально именно они способы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реально снизить количество парниковых газов 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атмосфере и препятствовать изменению климата.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Рисунок 314"/>
          <p:cNvPicPr/>
          <p:nvPr/>
        </p:nvPicPr>
        <p:blipFill>
          <a:blip r:embed="rId2"/>
          <a:stretch/>
        </p:blipFill>
        <p:spPr>
          <a:xfrm>
            <a:off x="7992000" y="1343520"/>
            <a:ext cx="3670560" cy="4632120"/>
          </a:xfrm>
          <a:prstGeom prst="rect">
            <a:avLst/>
          </a:prstGeom>
          <a:ln>
            <a:noFill/>
          </a:ln>
        </p:spPr>
      </p:pic>
      <p:pic>
        <p:nvPicPr>
          <p:cNvPr id="316" name="Picture 3"/>
          <p:cNvPicPr/>
          <p:nvPr/>
        </p:nvPicPr>
        <p:blipFill>
          <a:blip r:embed="rId3"/>
          <a:stretch/>
        </p:blipFill>
        <p:spPr>
          <a:xfrm>
            <a:off x="504000" y="273600"/>
            <a:ext cx="785160" cy="70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520000" y="360000"/>
            <a:ext cx="856728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Принцип функционирования углеродных рынков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223560" y="1577160"/>
            <a:ext cx="10943640" cy="39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Основной принцип аграрных карбоновых рынков — принцип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аддитивности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В рамках проекта внедряется технология ПРЗ с целью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дополнительной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секвестрации углерода почвой и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дополнительного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снижения парниковых выбросов.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Для количественной оценки эффекта рассчитывается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базовый сценарий и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проектный сценарий.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pic>
        <p:nvPicPr>
          <p:cNvPr id="320" name="Рисунок 319"/>
          <p:cNvPicPr/>
          <p:nvPr/>
        </p:nvPicPr>
        <p:blipFill>
          <a:blip r:embed="rId3"/>
          <a:stretch/>
        </p:blipFill>
        <p:spPr>
          <a:xfrm>
            <a:off x="3096000" y="3585960"/>
            <a:ext cx="8999640" cy="2965680"/>
          </a:xfrm>
          <a:prstGeom prst="rect">
            <a:avLst/>
          </a:prstGeom>
          <a:ln>
            <a:noFill/>
          </a:ln>
        </p:spPr>
      </p:pic>
      <p:sp>
        <p:nvSpPr>
          <p:cNvPr id="321" name="CustomShape 3"/>
          <p:cNvSpPr/>
          <p:nvPr/>
        </p:nvSpPr>
        <p:spPr>
          <a:xfrm>
            <a:off x="244080" y="3672000"/>
            <a:ext cx="328356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Полученные значения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сравниваются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на основании полученной разницы определяется 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целесообразность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реализации проекта и рассчитываются углеродные кредиты.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3803" y="6418363"/>
            <a:ext cx="3041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Radhika </a:t>
            </a:r>
            <a:r>
              <a:rPr lang="en-US" sz="1600" dirty="0" err="1" smtClean="0"/>
              <a:t>Moolgavkar</a:t>
            </a:r>
            <a:r>
              <a:rPr lang="en-US" sz="1600" dirty="0" smtClean="0"/>
              <a:t>, Nori, USA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490680" y="1920240"/>
            <a:ext cx="3485520" cy="1603800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2"/>
          <p:cNvSpPr/>
          <p:nvPr/>
        </p:nvSpPr>
        <p:spPr>
          <a:xfrm>
            <a:off x="511920" y="1930680"/>
            <a:ext cx="3464280" cy="125640"/>
          </a:xfrm>
          <a:prstGeom prst="rect">
            <a:avLst/>
          </a:prstGeom>
          <a:solidFill>
            <a:srgbClr val="9E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3"/>
          <p:cNvSpPr/>
          <p:nvPr/>
        </p:nvSpPr>
        <p:spPr>
          <a:xfrm>
            <a:off x="565200" y="2175480"/>
            <a:ext cx="333684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20%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сельскохозяйственных земель нашей планеты подвержены водной и ветровой эрозии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4341600" y="1913040"/>
            <a:ext cx="3485520" cy="1603800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5"/>
          <p:cNvSpPr/>
          <p:nvPr/>
        </p:nvSpPr>
        <p:spPr>
          <a:xfrm>
            <a:off x="4362840" y="1923840"/>
            <a:ext cx="3464280" cy="125640"/>
          </a:xfrm>
          <a:prstGeom prst="rect">
            <a:avLst/>
          </a:prstGeom>
          <a:solidFill>
            <a:srgbClr val="9E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6"/>
          <p:cNvSpPr/>
          <p:nvPr/>
        </p:nvSpPr>
        <p:spPr>
          <a:xfrm>
            <a:off x="4416120" y="2168280"/>
            <a:ext cx="333684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25-30%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всех парниковых газов выделяется в атмосферу при производстве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сельхозпродукции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7"/>
          <p:cNvSpPr/>
          <p:nvPr/>
        </p:nvSpPr>
        <p:spPr>
          <a:xfrm>
            <a:off x="8191080" y="1913400"/>
            <a:ext cx="3485520" cy="1603800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8"/>
          <p:cNvSpPr/>
          <p:nvPr/>
        </p:nvSpPr>
        <p:spPr>
          <a:xfrm>
            <a:off x="8212320" y="1923840"/>
            <a:ext cx="3464280" cy="125640"/>
          </a:xfrm>
          <a:prstGeom prst="rect">
            <a:avLst/>
          </a:prstGeom>
          <a:solidFill>
            <a:srgbClr val="9E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9"/>
          <p:cNvSpPr/>
          <p:nvPr/>
        </p:nvSpPr>
        <p:spPr>
          <a:xfrm>
            <a:off x="8296920" y="2294640"/>
            <a:ext cx="3336840" cy="94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около 50%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земель используется для нужд сельского хозяйства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0"/>
          <p:cNvSpPr/>
          <p:nvPr/>
        </p:nvSpPr>
        <p:spPr>
          <a:xfrm>
            <a:off x="482760" y="4067280"/>
            <a:ext cx="3485520" cy="1603800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11"/>
          <p:cNvSpPr/>
          <p:nvPr/>
        </p:nvSpPr>
        <p:spPr>
          <a:xfrm>
            <a:off x="504000" y="4078080"/>
            <a:ext cx="3464280" cy="125640"/>
          </a:xfrm>
          <a:prstGeom prst="rect">
            <a:avLst/>
          </a:prstGeom>
          <a:solidFill>
            <a:srgbClr val="9E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12"/>
          <p:cNvSpPr/>
          <p:nvPr/>
        </p:nvSpPr>
        <p:spPr>
          <a:xfrm>
            <a:off x="557280" y="4322520"/>
            <a:ext cx="333684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58%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сельхозугодий в РФ подвержено эрозии (ежегодно увеличивается на 400-500 тыс. га)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3"/>
          <p:cNvSpPr/>
          <p:nvPr/>
        </p:nvSpPr>
        <p:spPr>
          <a:xfrm>
            <a:off x="4341600" y="4108680"/>
            <a:ext cx="3485520" cy="1603800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4"/>
          <p:cNvSpPr/>
          <p:nvPr/>
        </p:nvSpPr>
        <p:spPr>
          <a:xfrm>
            <a:off x="4352400" y="4077360"/>
            <a:ext cx="3464280" cy="125640"/>
          </a:xfrm>
          <a:prstGeom prst="rect">
            <a:avLst/>
          </a:prstGeom>
          <a:solidFill>
            <a:srgbClr val="9E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5"/>
          <p:cNvSpPr/>
          <p:nvPr/>
        </p:nvSpPr>
        <p:spPr>
          <a:xfrm>
            <a:off x="4384440" y="4437360"/>
            <a:ext cx="3336840" cy="94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1,5 млрд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тонн плодородного слоя почвы ежегодно утрачивается в 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16"/>
          <p:cNvSpPr/>
          <p:nvPr/>
        </p:nvSpPr>
        <p:spPr>
          <a:xfrm>
            <a:off x="2310120" y="834480"/>
            <a:ext cx="7365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РАЗРУШЕНИЕ ПОЧВ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7"/>
          <p:cNvSpPr/>
          <p:nvPr/>
        </p:nvSpPr>
        <p:spPr>
          <a:xfrm>
            <a:off x="8191080" y="4139640"/>
            <a:ext cx="3485520" cy="1603800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18"/>
          <p:cNvSpPr/>
          <p:nvPr/>
        </p:nvSpPr>
        <p:spPr>
          <a:xfrm>
            <a:off x="8201880" y="4108320"/>
            <a:ext cx="3464280" cy="125640"/>
          </a:xfrm>
          <a:prstGeom prst="rect">
            <a:avLst/>
          </a:prstGeom>
          <a:solidFill>
            <a:srgbClr val="9E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9"/>
          <p:cNvSpPr/>
          <p:nvPr/>
        </p:nvSpPr>
        <p:spPr>
          <a:xfrm>
            <a:off x="8276040" y="4287960"/>
            <a:ext cx="3336840" cy="13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около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2.6 ГтС (20%) из слоя 0-0,3 м и 3,6 ГтС (16%) из слоя 0-1 м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потеряли Российские пашни Суммарные потери органического углерода почвами сельхозназначения  –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3,1 ГтС (16%) из слоя 0-0,3 м и 4,7 ГтС (14%) из слоя 0-1 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0984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Функционирование углеродного рынка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Рисунок 322"/>
          <p:cNvPicPr/>
          <p:nvPr/>
        </p:nvPicPr>
        <p:blipFill>
          <a:blip r:embed="rId2"/>
          <a:srcRect t="32759" b="23571"/>
          <a:stretch/>
        </p:blipFill>
        <p:spPr>
          <a:xfrm>
            <a:off x="1008000" y="1252080"/>
            <a:ext cx="10295280" cy="1555200"/>
          </a:xfrm>
          <a:prstGeom prst="rect">
            <a:avLst/>
          </a:prstGeom>
          <a:ln w="29160">
            <a:solidFill>
              <a:srgbClr val="3465A4"/>
            </a:solidFill>
            <a:round/>
          </a:ln>
          <a:effectLst>
            <a:outerShdw dist="101823" dir="2700000">
              <a:srgbClr val="808080"/>
            </a:outerShdw>
          </a:effectLst>
        </p:spPr>
      </p:pic>
      <p:sp>
        <p:nvSpPr>
          <p:cNvPr id="324" name="CustomShape 2"/>
          <p:cNvSpPr/>
          <p:nvPr/>
        </p:nvSpPr>
        <p:spPr>
          <a:xfrm>
            <a:off x="864000" y="3054600"/>
            <a:ext cx="3815640" cy="30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1)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Фермер вступает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в определенную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программу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2) Рассчитывается б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азовый сценарий.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3) Фермер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принимает новую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практику ПРЗ.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4) Собираются данные за определенный период -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мониторинг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5616000" y="2958120"/>
            <a:ext cx="6263280" cy="31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5) На основании математической модели производится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расчет снижения выбросов парниковых газов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или секвестрация углерода почвой.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Верификация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данных и расчет углеродных квот (кредитов) независимым агентством.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Продажа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кредитов на углеродном рынке.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8) Осуществление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выплат фермерам.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Picture 3"/>
          <p:cNvPicPr/>
          <p:nvPr/>
        </p:nvPicPr>
        <p:blipFill>
          <a:blip r:embed="rId3"/>
          <a:stretch/>
        </p:blipFill>
        <p:spPr>
          <a:xfrm>
            <a:off x="216000" y="74160"/>
            <a:ext cx="815040" cy="7362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01273" y="6317673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</a:t>
            </a:r>
            <a:r>
              <a:rPr lang="en-US" dirty="0" err="1" smtClean="0"/>
              <a:t>Viresco</a:t>
            </a:r>
            <a:r>
              <a:rPr lang="en-US" dirty="0" smtClean="0"/>
              <a:t> Solutions, </a:t>
            </a:r>
            <a:r>
              <a:rPr lang="ru-RU" dirty="0" smtClean="0"/>
              <a:t>Канада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576000" y="1224000"/>
            <a:ext cx="10008000" cy="48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Из перечня практик ПРЗ «Добровольных руководящих принципов рационального использования почвенных ресурсов» ФАО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оптимизированное управление водными ресурсами;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сбалансированное использование химических удобрений;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использование органических и неорганических удобрений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использование биологических препаратов и микроорганизмов;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управление растительными остатками;%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выращивание покровных культур;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снижение объемов вспашки;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борьба с уплотнением почвы;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модификация скотоводческих практик;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комбинированные практики: агролесоводство;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высаживание аутохтонных для данной местности растений.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980280" y="346320"/>
            <a:ext cx="109717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Практики ПРЗ, допускающие участие в проекте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углеродного рынка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3"/>
          <p:cNvPicPr/>
          <p:nvPr/>
        </p:nvPicPr>
        <p:blipFill>
          <a:blip r:embed="rId3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332" name="CustomShape 1"/>
          <p:cNvSpPr/>
          <p:nvPr/>
        </p:nvSpPr>
        <p:spPr>
          <a:xfrm>
            <a:off x="3828960" y="144000"/>
            <a:ext cx="48110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МЕРЫ ДЛЯ РАЗВИТИЯ ПРЗ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518760" y="2444400"/>
            <a:ext cx="36453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Взаимосвязь науки, бизнеса, государственных учреждений с сельхозпроизводителями с целью решения их проблем на полях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8034840" y="4541760"/>
            <a:ext cx="3571560" cy="20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НИОКРы и прикладные исследования по комплексному развитию технологии прямого посева с технологиями точного земледелия, методами биологизации  и их обеспечение с помощью проектов и грантов Минсельхоза России и Минобрнауки России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8034840" y="2152080"/>
            <a:ext cx="317592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Пилотные хозяйства для комплексной отработки технологий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4855680" y="1154880"/>
            <a:ext cx="325620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Программы обучения и переподготовки кадров для отрасли сельского хозяйства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6"/>
          <p:cNvSpPr/>
          <p:nvPr/>
        </p:nvSpPr>
        <p:spPr>
          <a:xfrm>
            <a:off x="4855680" y="6027120"/>
            <a:ext cx="27730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Школы обучения обработке химическими средствами защиты растений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7"/>
          <p:cNvSpPr/>
          <p:nvPr/>
        </p:nvSpPr>
        <p:spPr>
          <a:xfrm>
            <a:off x="1259280" y="4380480"/>
            <a:ext cx="3034800" cy="20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Научно-обоснованные рекомендации к практическому применению данных технологий в конкретных почвенно-климатических условиях, не создана служба профессиональных аграрных консультантов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530720" y="360000"/>
            <a:ext cx="940428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ОСНОВНЫЕ ПРЕПЯТСТВИЯ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ПУТИ РАСПРОСТРАНЕНИЯ ПРЗ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0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341" name="TextShape 2"/>
          <p:cNvSpPr txBox="1"/>
          <p:nvPr/>
        </p:nvSpPr>
        <p:spPr>
          <a:xfrm>
            <a:off x="360000" y="1800000"/>
            <a:ext cx="7028280" cy="446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Недостаток исследований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для научного обоснования эффективности использования практик ПРЗ с учетом специфики российских почв и климатических условий регионов.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Отсутствие практических рекомендаций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для аграриев.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Отсутствие финансовой поддержки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которая бы позволила сельхозпроизводителям на начальных этапах адаптироваться к новым практикам.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342" name="Рисунок 341"/>
          <p:cNvPicPr/>
          <p:nvPr/>
        </p:nvPicPr>
        <p:blipFill>
          <a:blip r:embed="rId3"/>
          <a:stretch/>
        </p:blipFill>
        <p:spPr>
          <a:xfrm>
            <a:off x="7992000" y="1590840"/>
            <a:ext cx="3384000" cy="474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530720" y="432000"/>
            <a:ext cx="940428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АГРАРНЫЕ КАРБОНОВЫЕ </a:t>
            </a:r>
            <a:r>
              <a:rPr lang="ru-RU" sz="3200" b="1" strike="noStrike" spc="-1" dirty="0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ПОЛИГОНЫ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4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345" name="TextShape 2"/>
          <p:cNvSpPr txBox="1"/>
          <p:nvPr/>
        </p:nvSpPr>
        <p:spPr>
          <a:xfrm>
            <a:off x="531720" y="1153080"/>
            <a:ext cx="10052280" cy="244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Решить  эти проблемы можно благодаря созданию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аграрных карбоновых полигонов,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что позволит: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1) Провести  систематизированные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исследования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влияния практик ПРЗ на плодородие почв и урожайность.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346" name="Рисунок 345"/>
          <p:cNvPicPr/>
          <p:nvPr/>
        </p:nvPicPr>
        <p:blipFill>
          <a:blip r:embed="rId3"/>
          <a:srcRect l="3814" t="-4398"/>
          <a:stretch/>
        </p:blipFill>
        <p:spPr>
          <a:xfrm>
            <a:off x="6015600" y="3096000"/>
            <a:ext cx="6008400" cy="3240000"/>
          </a:xfrm>
          <a:prstGeom prst="rect">
            <a:avLst/>
          </a:prstGeom>
          <a:ln w="38160">
            <a:solidFill>
              <a:srgbClr val="3465A4"/>
            </a:solidFill>
            <a:round/>
          </a:ln>
        </p:spPr>
      </p:pic>
      <p:sp>
        <p:nvSpPr>
          <p:cNvPr id="347" name="TextShape 3"/>
          <p:cNvSpPr txBox="1"/>
          <p:nvPr/>
        </p:nvSpPr>
        <p:spPr>
          <a:xfrm>
            <a:off x="531720" y="2795400"/>
            <a:ext cx="5377680" cy="354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2) Разработать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научно-технические и методические основы 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системы эффективного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управления содержанием углерода 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 почвах и оценки потенциала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секвестрации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атмосферного углерода почвами при использовании практик </a:t>
            </a: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ПРЗ.</a:t>
            </a:r>
          </a:p>
          <a:p>
            <a:pPr algn="just"/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Создать национальный аграрный карбоновый протокол.</a:t>
            </a:r>
          </a:p>
          <a:p>
            <a:pPr algn="just"/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Создать протоколы верификации.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/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3) </a:t>
            </a: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оздать аграрный карбоновый рынок</a:t>
            </a: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для торговли углеродными кредитами, что будет стимулировать фермеров внедрять технологии ПРЗ.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Рисунок 17"/>
          <p:cNvPicPr/>
          <p:nvPr/>
        </p:nvPicPr>
        <p:blipFill>
          <a:blip r:embed="rId2"/>
          <a:stretch/>
        </p:blipFill>
        <p:spPr>
          <a:xfrm>
            <a:off x="630720" y="2759400"/>
            <a:ext cx="2699280" cy="383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9" name="Рисунок 14"/>
          <p:cNvPicPr/>
          <p:nvPr/>
        </p:nvPicPr>
        <p:blipFill>
          <a:blip r:embed="rId3"/>
          <a:stretch/>
        </p:blipFill>
        <p:spPr>
          <a:xfrm>
            <a:off x="3871080" y="2777760"/>
            <a:ext cx="2675160" cy="379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0" name="Рисунок 15"/>
          <p:cNvPicPr/>
          <p:nvPr/>
        </p:nvPicPr>
        <p:blipFill>
          <a:blip r:embed="rId4"/>
          <a:stretch/>
        </p:blipFill>
        <p:spPr>
          <a:xfrm>
            <a:off x="2137320" y="1541160"/>
            <a:ext cx="2863800" cy="40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1" name="CustomShape 1"/>
          <p:cNvSpPr/>
          <p:nvPr/>
        </p:nvSpPr>
        <p:spPr>
          <a:xfrm>
            <a:off x="1609560" y="372600"/>
            <a:ext cx="8857080" cy="9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ТРАНСФЕР ЗНАНИЙ –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ЖУРНАЛ «РЕСУРСОСБЕРЕГАЮЩЕЕ ЗЕМЛЕДЕЛИЕ»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3"/>
          <p:cNvPicPr/>
          <p:nvPr/>
        </p:nvPicPr>
        <p:blipFill>
          <a:blip r:embed="rId5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353" name="CustomShape 2"/>
          <p:cNvSpPr/>
          <p:nvPr/>
        </p:nvSpPr>
        <p:spPr>
          <a:xfrm>
            <a:off x="6915960" y="2351160"/>
            <a:ext cx="461232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9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  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Первое издание в России о сберегающих технологиях, где системно излагается российский и зарубежный опыт по их применению, а также использованию лучших образцов сельхозтехники, минеральных удобрений и средств защиты растений для данных технологий.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398240" y="493920"/>
            <a:ext cx="9762120" cy="15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Agriecomission.com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БАЗА ЗНАНИЙ ПО ЛУЧШИМ РЕСУРСОСБЕРЕГАЮЩИМ ТЕХНОЛОГИЯМ ЗЕМЛЕДЕЛИЯ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5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pic>
        <p:nvPicPr>
          <p:cNvPr id="356" name="Рисунок 4"/>
          <p:cNvPicPr/>
          <p:nvPr/>
        </p:nvPicPr>
        <p:blipFill>
          <a:blip r:embed="rId3"/>
          <a:srcRect l="14489" t="19921" r="18675" b="24446"/>
          <a:stretch/>
        </p:blipFill>
        <p:spPr>
          <a:xfrm>
            <a:off x="4876920" y="2406960"/>
            <a:ext cx="6546240" cy="3813480"/>
          </a:xfrm>
          <a:prstGeom prst="rect">
            <a:avLst/>
          </a:prstGeom>
          <a:ln>
            <a:noFill/>
          </a:ln>
        </p:spPr>
      </p:pic>
      <p:pic>
        <p:nvPicPr>
          <p:cNvPr id="357" name="Picture 1"/>
          <p:cNvPicPr/>
          <p:nvPr/>
        </p:nvPicPr>
        <p:blipFill>
          <a:blip r:embed="rId4"/>
          <a:stretch/>
        </p:blipFill>
        <p:spPr>
          <a:xfrm>
            <a:off x="714600" y="2349360"/>
            <a:ext cx="3760920" cy="3848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1877040" y="113400"/>
            <a:ext cx="8497800" cy="10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БЛАГОДАРЮ ЗА ВНИМАНИЕ 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9" name="Picture 3"/>
          <p:cNvPicPr/>
          <p:nvPr/>
        </p:nvPicPr>
        <p:blipFill>
          <a:blip r:embed="rId2"/>
          <a:stretch/>
        </p:blipFill>
        <p:spPr>
          <a:xfrm>
            <a:off x="415080" y="259560"/>
            <a:ext cx="892080" cy="805680"/>
          </a:xfrm>
          <a:prstGeom prst="rect">
            <a:avLst/>
          </a:prstGeom>
          <a:ln>
            <a:noFill/>
          </a:ln>
        </p:spPr>
      </p:pic>
      <p:pic>
        <p:nvPicPr>
          <p:cNvPr id="360" name="Picture 1"/>
          <p:cNvPicPr/>
          <p:nvPr/>
        </p:nvPicPr>
        <p:blipFill>
          <a:blip r:embed="rId3"/>
          <a:stretch/>
        </p:blipFill>
        <p:spPr>
          <a:xfrm>
            <a:off x="1791000" y="1252440"/>
            <a:ext cx="8669880" cy="53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/>
          <p:cNvPicPr/>
          <p:nvPr/>
        </p:nvPicPr>
        <p:blipFill>
          <a:blip r:embed="rId2"/>
          <a:stretch/>
        </p:blipFill>
        <p:spPr>
          <a:xfrm>
            <a:off x="701640" y="2418840"/>
            <a:ext cx="1763640" cy="225576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2696760" y="3178080"/>
            <a:ext cx="1564560" cy="7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Василий Васильевич Докучаев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5256360" y="2418840"/>
            <a:ext cx="6094080" cy="283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Около 130 лет назад В.В. Докучаев утверждал, что «чернозем болен, что конь загнан, что надо остановиться, подумать и решить, как с ним быть».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«Чернозем для России дороже всякой нефти, всякого каменного угля, дороже золотых и железных руд; в нем — вековечное неистощимое русское богатство!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Богатство чернозема гораздо больше богатств Урала, Сибири, Кавказа. Дороже золота русский чернозем. Он был, есть и будет кормильцем России».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3"/>
          <p:cNvPicPr/>
          <p:nvPr/>
        </p:nvPicPr>
        <p:blipFill>
          <a:blip r:embed="rId3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2266560" y="431640"/>
            <a:ext cx="7365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ПОЧВЕННЫЙ И УГЛЕРОДНЫЙ КРИЗИС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2266560" y="431640"/>
            <a:ext cx="73659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ПОЧВЕННЫЙ КРИЗИС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284080" y="1200600"/>
            <a:ext cx="6094080" cy="173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А.Л. Иванов и А.А. Завалин: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«В России сегодня процесс снижения плодородия, ухудшения состояния земель, предназначенных для ведения сельского хозяйства, приобретает фатальный характер… Почва теряет способность к восстановлению».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6"/>
          <p:cNvPicPr/>
          <p:nvPr/>
        </p:nvPicPr>
        <p:blipFill>
          <a:blip r:embed="rId3"/>
          <a:srcRect t="14298" b="11723"/>
          <a:stretch/>
        </p:blipFill>
        <p:spPr>
          <a:xfrm>
            <a:off x="6039360" y="2952000"/>
            <a:ext cx="4583520" cy="22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2" name="CustomShape 3"/>
          <p:cNvSpPr/>
          <p:nvPr/>
        </p:nvSpPr>
        <p:spPr>
          <a:xfrm>
            <a:off x="5284080" y="5259600"/>
            <a:ext cx="6094080" cy="14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Профессор В. Шевченко: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«В результате функционирования программы «Плодородие» (1992-2012гг.) мы приблизились к черте, за которой можно будет забыть о славе русского чернозема».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Рисунок 3"/>
          <p:cNvPicPr/>
          <p:nvPr/>
        </p:nvPicPr>
        <p:blipFill>
          <a:blip r:embed="rId4"/>
          <a:stretch/>
        </p:blipFill>
        <p:spPr>
          <a:xfrm>
            <a:off x="318960" y="1390320"/>
            <a:ext cx="4613760" cy="52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3"/>
          <p:cNvPicPr/>
          <p:nvPr/>
        </p:nvPicPr>
        <p:blipFill>
          <a:blip r:embed="rId3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1543680" y="551160"/>
            <a:ext cx="92484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ПОЧВОЗАЩИТНОЕ И РЕСУРСОСБЕРЕГАЮЩЕЕ ЗЕМЛЕДЕЛИЕ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881360" y="1881360"/>
            <a:ext cx="963900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Одним из признанных подходов устойчивой интенсификации сельскохозяйственного производства с целью достижения продовольственной и экологической безопасности являетсянизкоэмиссионная технология  почвозащитного и ресурсосберегающего земледелия (Conservational Agriculture, ПРЗ).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672840" y="2995560"/>
            <a:ext cx="97174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ФАО определяет почвозащитное и ресурсосберегающее земледелие (ПРЗ) как подход к управлению агроэкосистемами, способствующий устойчивому сельскохозяйственному производству, снижению энерго- и трудозатрат, повышению эффективности использования почвенных и водных ресурсов.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884240" y="4004280"/>
            <a:ext cx="857088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Основными принципами ПРЗ являются: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1) нулевая обработка почвы (ноу-тилл, прямой посев);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2) разнообразие севооборотов;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3) постоянное покрытие не менее 30% поверхности почвы растительными остатками (ФАО, 2015).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999000" y="2027880"/>
            <a:ext cx="523800" cy="523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6"/>
          <p:cNvSpPr/>
          <p:nvPr/>
        </p:nvSpPr>
        <p:spPr>
          <a:xfrm>
            <a:off x="10632600" y="3159720"/>
            <a:ext cx="523800" cy="523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7"/>
          <p:cNvSpPr/>
          <p:nvPr/>
        </p:nvSpPr>
        <p:spPr>
          <a:xfrm>
            <a:off x="1009800" y="4237560"/>
            <a:ext cx="523800" cy="523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8"/>
          <p:cNvSpPr/>
          <p:nvPr/>
        </p:nvSpPr>
        <p:spPr>
          <a:xfrm>
            <a:off x="10643760" y="5347800"/>
            <a:ext cx="523800" cy="523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1856160" y="2082960"/>
            <a:ext cx="2028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прямой посев;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850760" y="2944080"/>
            <a:ext cx="26582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6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технологии точного земледелия;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5912640" y="2008440"/>
            <a:ext cx="4669560" cy="25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методы биологизации земледелия: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дифференцированные севообороты;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подбор семян и гибридов;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управление растительными остатками;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использование покровных культур;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применение биологических СЗР;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применение бактериальных препаратов;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применение биологических удобрений;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- применение биостимуляторов роста и др.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1849320" y="4010400"/>
            <a:ext cx="2995560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согласованное движение техники по полю Controlled Traffic Farming;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1335960" y="207684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6"/>
          <p:cNvSpPr/>
          <p:nvPr/>
        </p:nvSpPr>
        <p:spPr>
          <a:xfrm>
            <a:off x="1403640" y="213372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7"/>
          <p:cNvSpPr/>
          <p:nvPr/>
        </p:nvSpPr>
        <p:spPr>
          <a:xfrm>
            <a:off x="1330920" y="299304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8"/>
          <p:cNvSpPr/>
          <p:nvPr/>
        </p:nvSpPr>
        <p:spPr>
          <a:xfrm>
            <a:off x="1393560" y="302868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9"/>
          <p:cNvSpPr/>
          <p:nvPr/>
        </p:nvSpPr>
        <p:spPr>
          <a:xfrm>
            <a:off x="1320120" y="421344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10"/>
          <p:cNvSpPr/>
          <p:nvPr/>
        </p:nvSpPr>
        <p:spPr>
          <a:xfrm>
            <a:off x="1382760" y="425520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>
            <a:off x="1320120" y="550008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12"/>
          <p:cNvSpPr/>
          <p:nvPr/>
        </p:nvSpPr>
        <p:spPr>
          <a:xfrm>
            <a:off x="1387800" y="554904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3"/>
          <p:cNvSpPr/>
          <p:nvPr/>
        </p:nvSpPr>
        <p:spPr>
          <a:xfrm>
            <a:off x="5951160" y="4890960"/>
            <a:ext cx="506196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методы дистанционного мониторинга, интернет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вещей и т.д.;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4"/>
          <p:cNvSpPr/>
          <p:nvPr/>
        </p:nvSpPr>
        <p:spPr>
          <a:xfrm>
            <a:off x="5954400" y="5806080"/>
            <a:ext cx="24170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цифровое земледелие.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5"/>
          <p:cNvSpPr/>
          <p:nvPr/>
        </p:nvSpPr>
        <p:spPr>
          <a:xfrm>
            <a:off x="5376960" y="499500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16"/>
          <p:cNvSpPr/>
          <p:nvPr/>
        </p:nvSpPr>
        <p:spPr>
          <a:xfrm>
            <a:off x="5444640" y="504396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7"/>
          <p:cNvSpPr/>
          <p:nvPr/>
        </p:nvSpPr>
        <p:spPr>
          <a:xfrm>
            <a:off x="5387760" y="207072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18"/>
          <p:cNvSpPr/>
          <p:nvPr/>
        </p:nvSpPr>
        <p:spPr>
          <a:xfrm>
            <a:off x="5455440" y="211968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19"/>
          <p:cNvSpPr/>
          <p:nvPr/>
        </p:nvSpPr>
        <p:spPr>
          <a:xfrm>
            <a:off x="1870200" y="5302800"/>
            <a:ext cx="2995560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интегрированную систему защиты растений на основе инновационных технологий;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0"/>
          <p:cNvSpPr/>
          <p:nvPr/>
        </p:nvSpPr>
        <p:spPr>
          <a:xfrm>
            <a:off x="5387760" y="5759280"/>
            <a:ext cx="432000" cy="42048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21"/>
          <p:cNvSpPr/>
          <p:nvPr/>
        </p:nvSpPr>
        <p:spPr>
          <a:xfrm>
            <a:off x="5455440" y="5808600"/>
            <a:ext cx="296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2"/>
          <p:cNvSpPr/>
          <p:nvPr/>
        </p:nvSpPr>
        <p:spPr>
          <a:xfrm>
            <a:off x="1549800" y="483480"/>
            <a:ext cx="9235800" cy="10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2600"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ПОЧВОЗАЩИТНОЕ И РЕСУРСОСБЕРЕГАЮЩЕЕ ЗЕМЛЕДЕЛИЕ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НИЗКОЭМИССИОННЫЕ ТЕХНОЛОГИИ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3"/>
          <p:cNvPicPr/>
          <p:nvPr/>
        </p:nvPicPr>
        <p:blipFill>
          <a:blip r:embed="rId3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1618560" y="294120"/>
            <a:ext cx="33300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ИСПОЛЬЗОВАНИЕ ПРЗ ПОЗВОЛЯЕТ: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7252200" y="704160"/>
            <a:ext cx="459108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сохранить и восстановить почвенный углерод за счёт исключения обработки почвы, сократить выбросы СО2 до 80% и уменьшить влияние на негативное изменение климата;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7246800" y="2065320"/>
            <a:ext cx="459108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устранить уплотнение почвы, предотвратить эрозию и деградацию почв;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394200" y="3126960"/>
            <a:ext cx="459108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увеличить производительность до 58%;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7246800" y="2969280"/>
            <a:ext cx="459108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повысить устойчивость к погодным условиям;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6"/>
          <p:cNvSpPr/>
          <p:nvPr/>
        </p:nvSpPr>
        <p:spPr>
          <a:xfrm>
            <a:off x="394200" y="3820680"/>
            <a:ext cx="45910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уменьшить негативное влияние на окружающую среду и производить экологически безопасную качественную продукцию;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7"/>
          <p:cNvSpPr/>
          <p:nvPr/>
        </p:nvSpPr>
        <p:spPr>
          <a:xfrm>
            <a:off x="394200" y="2065320"/>
            <a:ext cx="459108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достичь почвенного баланса, создать благоприятные условия для почвенной биоты;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8"/>
          <p:cNvSpPr/>
          <p:nvPr/>
        </p:nvSpPr>
        <p:spPr>
          <a:xfrm>
            <a:off x="7246800" y="3873240"/>
            <a:ext cx="45910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сократить текущие и инвестиционные расходы в среднем на 30%  - более 200 млрд. руб. и около 200 млрд. руб. соответственно (на ГСМ до 70%);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9"/>
          <p:cNvSpPr/>
          <p:nvPr/>
        </p:nvSpPr>
        <p:spPr>
          <a:xfrm>
            <a:off x="425520" y="4987080"/>
            <a:ext cx="4591080" cy="15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сформировать национальную систему торговли выбросами, что позволит с/х производителям получать дополнительные доходы и привлекать зеленые инвестиции в отрасль (на зерновом клине РФ это может принести от 34 до 102 млрд руб. при курсе 15 и 45 $/т соответственно).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0"/>
          <p:cNvSpPr/>
          <p:nvPr/>
        </p:nvSpPr>
        <p:spPr>
          <a:xfrm>
            <a:off x="6360840" y="117720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1"/>
          <p:cNvSpPr/>
          <p:nvPr/>
        </p:nvSpPr>
        <p:spPr>
          <a:xfrm>
            <a:off x="5493960" y="214920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2"/>
          <p:cNvSpPr/>
          <p:nvPr/>
        </p:nvSpPr>
        <p:spPr>
          <a:xfrm>
            <a:off x="6366240" y="199188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3"/>
          <p:cNvSpPr/>
          <p:nvPr/>
        </p:nvSpPr>
        <p:spPr>
          <a:xfrm>
            <a:off x="5493960" y="297972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4"/>
          <p:cNvSpPr/>
          <p:nvPr/>
        </p:nvSpPr>
        <p:spPr>
          <a:xfrm>
            <a:off x="6366240" y="312696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5"/>
          <p:cNvSpPr/>
          <p:nvPr/>
        </p:nvSpPr>
        <p:spPr>
          <a:xfrm>
            <a:off x="6355800" y="392544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6"/>
          <p:cNvSpPr/>
          <p:nvPr/>
        </p:nvSpPr>
        <p:spPr>
          <a:xfrm>
            <a:off x="5525280" y="408312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7"/>
          <p:cNvSpPr/>
          <p:nvPr/>
        </p:nvSpPr>
        <p:spPr>
          <a:xfrm>
            <a:off x="5525280" y="4934520"/>
            <a:ext cx="3337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7800" y="1267200"/>
            <a:ext cx="5543280" cy="253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Times New Roman"/>
              </a:rPr>
              <a:t>Еще в 19 веке известный русский агроном Иван Овсинский разрабатывал «новую систему земледелия». Отказавшись от обработки почвы плугом и добиваясь небывалых по тем временам урожаев пшеницы в условиях жесткой засухи, он сохранял почвенное плодородие.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246320" y="66600"/>
            <a:ext cx="10763640" cy="8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История почвозащитного и ресурсосберегающего земледелия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России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Picture 3"/>
          <p:cNvPicPr/>
          <p:nvPr/>
        </p:nvPicPr>
        <p:blipFill>
          <a:blip r:embed="rId2"/>
          <a:stretch/>
        </p:blipFill>
        <p:spPr>
          <a:xfrm>
            <a:off x="127800" y="141480"/>
            <a:ext cx="815040" cy="736200"/>
          </a:xfrm>
          <a:prstGeom prst="rect">
            <a:avLst/>
          </a:prstGeom>
          <a:ln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6629040" y="3587760"/>
            <a:ext cx="5070600" cy="283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Times New Roman"/>
              </a:rPr>
              <a:t>Интерес к сберегающим почву технологиям возрос в 1960-е годы при освоении целины из-за применения вспашки огромные просторы плодородных земель подверглись сильной ветровой эрозии, тогда появились труды «народного академика» Мальцева и академика Бараева.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Times New Roman"/>
              </a:rPr>
              <a:t>Ф.Т. Моргун занимался развитием безотвальных технологий в Полтавской области.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9074880" y="2984400"/>
            <a:ext cx="1668600" cy="5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Моргун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Федор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Трофимович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Рисунок 5"/>
          <p:cNvPicPr/>
          <p:nvPr/>
        </p:nvPicPr>
        <p:blipFill>
          <a:blip r:embed="rId3"/>
          <a:stretch/>
        </p:blipFill>
        <p:spPr>
          <a:xfrm>
            <a:off x="7623000" y="941040"/>
            <a:ext cx="1450080" cy="2644560"/>
          </a:xfrm>
          <a:prstGeom prst="rect">
            <a:avLst/>
          </a:prstGeom>
          <a:ln>
            <a:noFill/>
          </a:ln>
        </p:spPr>
      </p:pic>
      <p:pic>
        <p:nvPicPr>
          <p:cNvPr id="270" name="Рисунок 6"/>
          <p:cNvPicPr/>
          <p:nvPr/>
        </p:nvPicPr>
        <p:blipFill>
          <a:blip r:embed="rId4"/>
          <a:stretch/>
        </p:blipFill>
        <p:spPr>
          <a:xfrm>
            <a:off x="1010520" y="3392280"/>
            <a:ext cx="3777840" cy="3332880"/>
          </a:xfrm>
          <a:prstGeom prst="rect">
            <a:avLst/>
          </a:prstGeom>
          <a:ln>
            <a:noFill/>
          </a:ln>
        </p:spPr>
      </p:pic>
      <p:pic>
        <p:nvPicPr>
          <p:cNvPr id="271" name="Picture 2"/>
          <p:cNvPicPr/>
          <p:nvPr/>
        </p:nvPicPr>
        <p:blipFill>
          <a:blip r:embed="rId5"/>
          <a:stretch/>
        </p:blipFill>
        <p:spPr>
          <a:xfrm>
            <a:off x="9074880" y="934920"/>
            <a:ext cx="1599840" cy="205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3"/>
          <p:cNvPicPr/>
          <p:nvPr/>
        </p:nvPicPr>
        <p:blipFill>
          <a:blip r:embed="rId2"/>
          <a:stretch/>
        </p:blipFill>
        <p:spPr>
          <a:xfrm>
            <a:off x="318960" y="274680"/>
            <a:ext cx="785160" cy="70884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2594520" y="483480"/>
            <a:ext cx="7146360" cy="95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2600"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ПОЧВОЗАЩИТНОЕ И РЕСУРСОСБЕРЕГАЮЩЕЕ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ЗЕМЛЕДЕЛИЕ В МИРЕ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74" name="Диаграмма 3"/>
          <p:cNvGraphicFramePr/>
          <p:nvPr/>
        </p:nvGraphicFramePr>
        <p:xfrm>
          <a:off x="497520" y="1881360"/>
          <a:ext cx="6773760" cy="438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5" name="CustomShape 2"/>
          <p:cNvSpPr/>
          <p:nvPr/>
        </p:nvSpPr>
        <p:spPr>
          <a:xfrm>
            <a:off x="7543440" y="1752120"/>
            <a:ext cx="4152600" cy="33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По данным FAO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(Продовольственная и сельскохозяйственная  организация ООН)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в мире по данным технологиям возделывается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205 млн га.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Бразилия, Аргентина,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Австралия, США и Канада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–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ведущие экспортеры сельскохозяйственной продукции в мире.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560720" y="5570640"/>
            <a:ext cx="381456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Российская Федерация по объемам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применения ПРЗ входит в 4%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2031</Words>
  <Application>Microsoft Office PowerPoint</Application>
  <PresentationFormat>Широкоэкранный</PresentationFormat>
  <Paragraphs>284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45" baseType="lpstr">
      <vt:lpstr>Microsoft YaHei</vt:lpstr>
      <vt:lpstr>ＭＳ Ｐゴシック</vt:lpstr>
      <vt:lpstr>SimSun</vt:lpstr>
      <vt:lpstr>Arial</vt:lpstr>
      <vt:lpstr>Calibri</vt:lpstr>
      <vt:lpstr>Calibri Light</vt:lpstr>
      <vt:lpstr>DejaVu Sans</vt:lpstr>
      <vt:lpstr>Impact</vt:lpstr>
      <vt:lpstr>StarSymbol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Шамалова</dc:creator>
  <dc:description/>
  <cp:lastModifiedBy>Asus</cp:lastModifiedBy>
  <cp:revision>614</cp:revision>
  <cp:lastPrinted>2020-10-13T14:08:53Z</cp:lastPrinted>
  <dcterms:created xsi:type="dcterms:W3CDTF">2019-03-07T08:41:20Z</dcterms:created>
  <dcterms:modified xsi:type="dcterms:W3CDTF">2021-06-28T06:52:11Z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